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óth Attila" initials="TA" lastIdx="1" clrIdx="0">
    <p:extLst>
      <p:ext uri="{19B8F6BF-5375-455C-9EA6-DF929625EA0E}">
        <p15:presenceInfo xmlns:p15="http://schemas.microsoft.com/office/powerpoint/2012/main" userId="Tóth Atti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&#243;th%20Attila\AppData\Local\Temp\data-PqX3w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&#243;th%20Attila\Desktop\UKF\halgat&#243;ink%20alma%20mate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'data-PqX3w'!$E$3</c:f>
              <c:strCache>
                <c:ptCount val="1"/>
                <c:pt idx="0">
                  <c:v>Úspešnosť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'data-PqX3w'!$D$4:$D$11</c:f>
              <c:strCache>
                <c:ptCount val="8"/>
                <c:pt idx="0">
                  <c:v>BA</c:v>
                </c:pt>
                <c:pt idx="1">
                  <c:v>TN</c:v>
                </c:pt>
                <c:pt idx="2">
                  <c:v>ZA</c:v>
                </c:pt>
                <c:pt idx="3">
                  <c:v>TT</c:v>
                </c:pt>
                <c:pt idx="4">
                  <c:v>NR</c:v>
                </c:pt>
                <c:pt idx="5">
                  <c:v>BB</c:v>
                </c:pt>
                <c:pt idx="6">
                  <c:v>PO</c:v>
                </c:pt>
                <c:pt idx="7">
                  <c:v>KE</c:v>
                </c:pt>
              </c:strCache>
            </c:strRef>
          </c:cat>
          <c:val>
            <c:numRef>
              <c:f>'data-PqX3w'!$E$4:$E$11</c:f>
              <c:numCache>
                <c:formatCode>General</c:formatCode>
                <c:ptCount val="8"/>
                <c:pt idx="0">
                  <c:v>71.2</c:v>
                </c:pt>
                <c:pt idx="1">
                  <c:v>68.5</c:v>
                </c:pt>
                <c:pt idx="2">
                  <c:v>67.3</c:v>
                </c:pt>
                <c:pt idx="3">
                  <c:v>64.599999999999994</c:v>
                </c:pt>
                <c:pt idx="4">
                  <c:v>61.7</c:v>
                </c:pt>
                <c:pt idx="5">
                  <c:v>56.8</c:v>
                </c:pt>
                <c:pt idx="6">
                  <c:v>56.4</c:v>
                </c:pt>
                <c:pt idx="7">
                  <c:v>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A1-4E57-989B-1691D1DDD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6775936"/>
        <c:axId val="386776264"/>
      </c:barChart>
      <c:catAx>
        <c:axId val="38677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86776264"/>
        <c:crosses val="autoZero"/>
        <c:auto val="1"/>
        <c:lblAlgn val="ctr"/>
        <c:lblOffset val="100"/>
        <c:noMultiLvlLbl val="0"/>
      </c:catAx>
      <c:valAx>
        <c:axId val="386776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8677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Z akých stredných škôl prichádzajú na cestovný ruch</a:t>
            </a:r>
          </a:p>
        </c:rich>
      </c:tx>
      <c:layout>
        <c:manualLayout>
          <c:xMode val="edge"/>
          <c:yMode val="edge"/>
          <c:x val="0.13755555555555554"/>
          <c:y val="7.87037037037037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66666666666664E-2"/>
          <c:y val="0.25083333333333335"/>
          <c:w val="0.93888888888888888"/>
          <c:h val="0.20865412656751239"/>
        </c:manualLayout>
      </c:layout>
      <c:pie3DChart>
        <c:varyColors val="1"/>
        <c:ser>
          <c:idx val="0"/>
          <c:order val="0"/>
          <c:tx>
            <c:strRef>
              <c:f>Hárok1!$G$35</c:f>
              <c:strCache>
                <c:ptCount val="1"/>
                <c:pt idx="0">
                  <c:v>Percento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D81-4F68-B127-A8309ADEB8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D81-4F68-B127-A8309ADEB8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D81-4F68-B127-A8309ADEB8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D81-4F68-B127-A8309ADEB8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D81-4F68-B127-A8309ADEB88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D81-4F68-B127-A8309ADEB88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D81-4F68-B127-A8309ADEB88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D81-4F68-B127-A8309ADEB88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BD81-4F68-B127-A8309ADEB88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BD81-4F68-B127-A8309ADEB88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BD81-4F68-B127-A8309ADEB885}"/>
              </c:ext>
            </c:extLst>
          </c:dPt>
          <c:cat>
            <c:strRef>
              <c:f>Hárok1!$F$36:$F$46</c:f>
              <c:strCache>
                <c:ptCount val="11"/>
                <c:pt idx="0">
                  <c:v>Hotelová akadémia</c:v>
                </c:pt>
                <c:pt idx="1">
                  <c:v>Cestovný ruch</c:v>
                </c:pt>
                <c:pt idx="2">
                  <c:v>Gymnázium</c:v>
                </c:pt>
                <c:pt idx="3">
                  <c:v>Ekonomická stredná škola</c:v>
                </c:pt>
                <c:pt idx="4">
                  <c:v>Obchod a služby</c:v>
                </c:pt>
                <c:pt idx="5">
                  <c:v>Potravinárska stredná škola</c:v>
                </c:pt>
                <c:pt idx="6">
                  <c:v>Stredná škola podnikania</c:v>
                </c:pt>
                <c:pt idx="7">
                  <c:v>Grafik digitálnych médií</c:v>
                </c:pt>
                <c:pt idx="8">
                  <c:v>Priemyselná stredná škola</c:v>
                </c:pt>
                <c:pt idx="9">
                  <c:v>Strojnícka stredná škola</c:v>
                </c:pt>
                <c:pt idx="10">
                  <c:v>Stredná škola dopravná</c:v>
                </c:pt>
              </c:strCache>
            </c:strRef>
          </c:cat>
          <c:val>
            <c:numRef>
              <c:f>Hárok1!$G$36:$G$46</c:f>
              <c:numCache>
                <c:formatCode>General</c:formatCode>
                <c:ptCount val="11"/>
                <c:pt idx="0">
                  <c:v>26</c:v>
                </c:pt>
                <c:pt idx="1">
                  <c:v>20</c:v>
                </c:pt>
                <c:pt idx="2">
                  <c:v>14</c:v>
                </c:pt>
                <c:pt idx="3">
                  <c:v>16</c:v>
                </c:pt>
                <c:pt idx="4">
                  <c:v>8</c:v>
                </c:pt>
                <c:pt idx="5">
                  <c:v>7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D81-4F68-B127-A8309ADEB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65647376922462E-2"/>
          <c:y val="0.65864699569949736"/>
          <c:w val="0.80868695659426482"/>
          <c:h val="0.325982539797803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4T11:12:00.20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CACF4-5ABE-45AD-AD20-E0773034C1A4}" type="datetimeFigureOut">
              <a:rPr lang="sk-SK" smtClean="0"/>
              <a:t>2. 9. 2020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E2147-8FF6-419A-9572-87564203C5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652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DD36D-4761-48F3-AB53-0CF836EF78E3}" type="datetime1">
              <a:rPr lang="sk-SK" smtClean="0"/>
              <a:t>2. 9. 2020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757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FF3F-6967-41B9-808C-5CA532B55305}" type="datetime1">
              <a:rPr lang="sk-SK" smtClean="0"/>
              <a:t>2. 9. 2020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076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FAC-EF0E-4471-AEC5-9A19BD5A8BAD}" type="datetime1">
              <a:rPr lang="sk-SK" smtClean="0"/>
              <a:t>2. 9. 2020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038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6664-5435-4857-ADE4-ED0A0854F6E2}" type="datetime1">
              <a:rPr lang="sk-SK" smtClean="0"/>
              <a:t>2. 9. 2020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361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EDD94-73CF-4186-9005-80FA30E48C73}" type="datetime1">
              <a:rPr lang="sk-SK" smtClean="0"/>
              <a:t>2. 9. 2020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782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F277-CC5A-4F76-BF57-B3520D795118}" type="datetime1">
              <a:rPr lang="sk-SK" smtClean="0"/>
              <a:t>2. 9. 2020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80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4913-489A-4E08-BB7D-D08CCFCB9E04}" type="datetime1">
              <a:rPr lang="sk-SK" smtClean="0"/>
              <a:t>2. 9. 2020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737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A160-A6F6-482A-BEE2-B336D88C2C49}" type="datetime1">
              <a:rPr lang="sk-SK" smtClean="0"/>
              <a:t>2. 9. 2020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339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C9E8-BB80-4375-9DB4-FB940BA9ECB9}" type="datetime1">
              <a:rPr lang="sk-SK" smtClean="0"/>
              <a:t>2. 9. 2020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648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EB60-BCF7-4357-8EAE-4D6EC1C4228A}" type="datetime1">
              <a:rPr lang="sk-SK" smtClean="0"/>
              <a:t>2. 9. 2020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34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3831-D0D1-495E-9FFF-1B51FD30569E}" type="datetime1">
              <a:rPr lang="sk-SK" smtClean="0"/>
              <a:t>2. 9. 2020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99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D4671-4393-4356-A62B-44513D134F07}" type="datetime1">
              <a:rPr lang="sk-SK" smtClean="0"/>
              <a:t>2. 9. 2020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90C7C-B445-4553-99FF-F53972CB86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600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Prečo je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potrebný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rozvoj priestorovej predstavivosti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k-SK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Prečo je potrebné zlepšiť 2D a 3D videnie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8661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Znovu ide len o kreslenie priamok a 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polrovín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1" y="1825625"/>
            <a:ext cx="5846378" cy="980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Opäť musíme nakresliť 2 priamky z podmienok, ktorých body sú teraz (0; 0,66) a (0,5; 0). Klasickou metódou ich treba nekresliť. Body druhej priamky sú (0; 1) a (1,4; 0)</a:t>
            </a:r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9825" y="3469293"/>
            <a:ext cx="2901143" cy="210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76851" y="3308466"/>
            <a:ext cx="3333404" cy="2360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6711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Polroviny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duálu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ružové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zelené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vytvorená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spoločná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množina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modrá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4945" y="2791028"/>
            <a:ext cx="4638095" cy="30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3804" y="2701636"/>
            <a:ext cx="4164676" cy="2859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7360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 minimalizácii sa blížime k spoločnému útvaru zdola s rovnobežkami hlavnej funkcie (červené čiary)</a:t>
            </a:r>
            <a:b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207" y="2100791"/>
            <a:ext cx="4915586" cy="380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628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f*= f*  optimá sa rovnajú</a:t>
            </a:r>
            <a:endParaRPr lang="sk-SK" sz="36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70832" y="1932868"/>
            <a:ext cx="8822056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minimum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kumimoji="0" lang="sk-SK" altLang="sk-SK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u1=0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 </a:t>
            </a:r>
            <a:r>
              <a:rPr kumimoji="0" lang="sk-SK" altLang="sk-SK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u2=1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Tieto hodnoty sú teda optimálne hodnoty za daných podmienok a následne sa vyčísli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optimálna hlavná funkcia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k-SK" altLang="sk-SK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f*=20u1*+21u2* 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dosadení optimálnych hodnôt (*)</a:t>
            </a:r>
            <a:r>
              <a:rPr kumimoji="0" lang="hu-HU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optimum (</a:t>
            </a:r>
            <a:r>
              <a:rPr kumimoji="0" lang="hu-HU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hviezdička</a:t>
            </a:r>
            <a:r>
              <a:rPr kumimoji="0" lang="hu-HU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hu-HU" altLang="sk-SK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f*=</a:t>
            </a:r>
            <a:r>
              <a:rPr kumimoji="0" lang="hu-HU" altLang="sk-SK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20u1+21u2=</a:t>
            </a:r>
            <a:r>
              <a:rPr kumimoji="0" lang="hu-HU" altLang="sk-SK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kumimoji="0" lang="hu-HU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kumimoji="0" lang="hu-HU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kumimoji="0" lang="hu-HU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riešením</a:t>
            </a:r>
            <a:r>
              <a:rPr kumimoji="0" lang="hu-HU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hu-HU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duálu</a:t>
            </a:r>
            <a:r>
              <a:rPr kumimoji="0" lang="sk-SK" altLang="sk-SK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sk-SK" alt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003266" y="6060838"/>
            <a:ext cx="9188734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f: hlavná funkcia, cieľová funkcia prím zadania </a:t>
            </a:r>
            <a:r>
              <a:rPr kumimoji="0" lang="sk-SK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kumimoji="0" lang="sk-SK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(x, y): 2x + 7y a pre optimálne hodnoty (0; 3) </a:t>
            </a:r>
            <a:r>
              <a:rPr kumimoji="0" lang="sk-SK" altLang="sk-S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dosatneme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takže optimálna (maximálna) funkcia prímu je tiež detto: </a:t>
            </a:r>
            <a:r>
              <a:rPr kumimoji="0" lang="hu-HU" altLang="sk-SK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f*=2x*+7y*=</a:t>
            </a:r>
            <a:r>
              <a:rPr kumimoji="0" lang="hu-HU" altLang="sk-SK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sk-SK" alt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maximum</a:t>
            </a:r>
          </a:p>
        </p:txBody>
      </p:sp>
      <p:pic>
        <p:nvPicPr>
          <p:cNvPr id="6" name="Zástupný objekt pre obsah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923" y="3210141"/>
            <a:ext cx="2552004" cy="209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Zástupný objekt pre obsah 3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516" y="4073236"/>
            <a:ext cx="3724102" cy="174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ípka doprava 7"/>
          <p:cNvSpPr/>
          <p:nvPr/>
        </p:nvSpPr>
        <p:spPr>
          <a:xfrm flipV="1">
            <a:off x="7564580" y="3210141"/>
            <a:ext cx="681644" cy="455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Šípka doprava 8"/>
          <p:cNvSpPr/>
          <p:nvPr/>
        </p:nvSpPr>
        <p:spPr>
          <a:xfrm flipH="1">
            <a:off x="4505914" y="5303520"/>
            <a:ext cx="722377" cy="39901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01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k-SK" dirty="0" smtClean="0"/>
                  <a:t>Zadanie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2400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hu-HU" i="1">
                            <a:latin typeface="Cambria Math" panose="02040503050406030204" pitchFamily="18" charset="0"/>
                          </a:rPr>
                          <m:t>+3500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hu-HU" i="1">
                            <a:latin typeface="Cambria Math" panose="02040503050406030204" pitchFamily="18" charset="0"/>
                          </a:rPr>
                          <m:t>+3600</m:t>
                        </m:r>
                        <m:sSub>
                          <m:sSub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func>
                  </m:oMath>
                </a14:m>
                <a:r>
                  <a:rPr lang="sk-SK" dirty="0" smtClean="0"/>
                  <a:t>  </a:t>
                </a:r>
                <a:r>
                  <a:rPr lang="sk-SK" dirty="0"/>
                  <a:t>podmienky </a:t>
                </a:r>
                <a:r>
                  <a:rPr lang="sk-SK" dirty="0" smtClean="0"/>
                  <a:t>sú</a:t>
                </a:r>
              </a:p>
              <a:p>
                <a:pPr marL="0" indent="0">
                  <a:buNone/>
                </a:pPr>
                <a:r>
                  <a:rPr lang="sk-SK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hu-HU">
                                <a:latin typeface="Cambria Math" panose="02040503050406030204" pitchFamily="18" charset="0"/>
                              </a:rPr>
                              <m:t>30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hu-HU">
                                <a:latin typeface="Cambria Math" panose="02040503050406030204" pitchFamily="18" charset="0"/>
                              </a:rPr>
                              <m:t>+70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+90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≥30</m:t>
                            </m:r>
                          </m:e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80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+50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+40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≥30</m:t>
                            </m:r>
                          </m:e>
                        </m:eqArr>
                      </m:e>
                    </m:d>
                  </m:oMath>
                </a14:m>
                <a:r>
                  <a:rPr lang="sk-SK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hu-HU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hu-HU" dirty="0"/>
                  <a:t> a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187708" y="758602"/>
            <a:ext cx="5816584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2852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k-SK" altLang="sk-SK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Problém s priestorovým videním</a:t>
            </a:r>
            <a:r>
              <a:rPr kumimoji="0" lang="sk-SK" altLang="sk-SK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Obrázo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8349" y="3948545"/>
            <a:ext cx="3241964" cy="262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68292" y="3840480"/>
            <a:ext cx="3366654" cy="273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objekt pre pät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9315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sa postupne zisťuje spoločná množina 2 priestorových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útvarov – rezy kocky</a:t>
            </a:r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4957" y="2330911"/>
            <a:ext cx="4048690" cy="34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 descr="Tělesa, 3D útvary – GeoGebr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5491" y="2618509"/>
            <a:ext cx="3956858" cy="3092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6575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Monopolista -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monopsonista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=40−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 ; 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=30−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                           </a:t>
                </a:r>
              </a:p>
              <a:p>
                <a:pPr marL="0" indent="0">
                  <a:buNone/>
                </a:pPr>
                <a:r>
                  <a:rPr lang="sk-SK" dirty="0"/>
                  <a:t> </a:t>
                </a:r>
                <a:r>
                  <a:rPr lang="sk-SK" dirty="0" smtClean="0"/>
                  <a:t>                             náklady </a:t>
                </a:r>
                <a:r>
                  <a:rPr lang="sk-SK" dirty="0"/>
                  <a:t>sú </a:t>
                </a:r>
                <a14:m>
                  <m:oMath xmlns:m="http://schemas.openxmlformats.org/officeDocument/2006/math">
                    <m:r>
                      <a:rPr lang="sk-SK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=6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=6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i="1">
                        <a:latin typeface="Cambria Math" panose="02040503050406030204" pitchFamily="18" charset="0"/>
                      </a:rPr>
                      <m:t>+6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sk-SK" dirty="0" smtClean="0"/>
              </a:p>
              <a:p>
                <a:pPr marL="0" indent="0">
                  <a:buNone/>
                </a:pPr>
                <a:r>
                  <a:rPr lang="sk-SK" i="1" dirty="0" smtClean="0"/>
                  <a:t>                                                          Zisk </a:t>
                </a:r>
              </a:p>
              <a:p>
                <a:pPr marL="0" indent="0">
                  <a:buNone/>
                </a:pPr>
                <a:endParaRPr lang="sk-SK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=40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k-SK" i="1">
                          <a:latin typeface="Cambria Math" panose="02040503050406030204" pitchFamily="18" charset="0"/>
                        </a:rPr>
                        <m:t>+30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k-SK" i="1">
                          <a:latin typeface="Cambria Math" panose="02040503050406030204" pitchFamily="18" charset="0"/>
                        </a:rPr>
                        <m:t>−6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k-SK" i="1">
                          <a:latin typeface="Cambria Math" panose="02040503050406030204" pitchFamily="18" charset="0"/>
                        </a:rPr>
                        <m:t>−6</m:t>
                      </m:r>
                      <m:sSub>
                        <m:sSub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k-SK" dirty="0" smtClean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390884" y="3237281"/>
            <a:ext cx="429926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kumimoji="0" lang="sk-SK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sk-SK" alt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ĺžnik 6"/>
              <p:cNvSpPr/>
              <p:nvPr/>
            </p:nvSpPr>
            <p:spPr>
              <a:xfrm>
                <a:off x="3733728" y="5106385"/>
                <a:ext cx="43920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sk-SK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i="0"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k-SK" i="0">
                          <a:latin typeface="Cambria Math" panose="02040503050406030204" pitchFamily="18" charset="0"/>
                        </a:rPr>
                        <m:t>+400+ </m:t>
                      </m:r>
                      <m:sSup>
                        <m:sSup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sk-SK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i="0"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k-SK" i="0">
                          <a:latin typeface="Cambria Math" panose="02040503050406030204" pitchFamily="18" charset="0"/>
                        </a:rPr>
                        <m:t>+225=625</m:t>
                      </m:r>
                    </m:oMath>
                  </m:oMathPara>
                </a14:m>
                <a:endParaRPr lang="sk-SK" dirty="0"/>
              </a:p>
            </p:txBody>
          </p:sp>
        </mc:Choice>
        <mc:Fallback xmlns="">
          <p:sp>
            <p:nvSpPr>
              <p:cNvPr id="7" name="Obdĺžni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28" y="5106385"/>
                <a:ext cx="4392036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ĺžnik 7"/>
              <p:cNvSpPr/>
              <p:nvPr/>
            </p:nvSpPr>
            <p:spPr>
              <a:xfrm>
                <a:off x="6573287" y="5653617"/>
                <a:ext cx="31049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k-SK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sk-SK" i="0">
                                  <a:latin typeface="Cambria Math" panose="02040503050406030204" pitchFamily="18" charset="0"/>
                                </a:rPr>
                                <m:t>−20</m:t>
                              </m:r>
                            </m:e>
                          </m:d>
                        </m:e>
                        <m:sup>
                          <m:r>
                            <a:rPr lang="sk-SK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k-SK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sk-SK" i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</m:e>
                          </m:d>
                        </m:e>
                        <m:sup>
                          <m:r>
                            <a:rPr lang="sk-SK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k-SK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k-SK" i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sk-SK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k-SK" dirty="0"/>
              </a:p>
            </p:txBody>
          </p:sp>
        </mc:Choice>
        <mc:Fallback xmlns="">
          <p:sp>
            <p:nvSpPr>
              <p:cNvPr id="8" name="Obdĺžni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287" y="5653617"/>
                <a:ext cx="3104953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Šípka doprava 8"/>
          <p:cNvSpPr/>
          <p:nvPr/>
        </p:nvSpPr>
        <p:spPr>
          <a:xfrm>
            <a:off x="9189036" y="5080035"/>
            <a:ext cx="9784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/>
          <p:cNvSpPr/>
          <p:nvPr/>
        </p:nvSpPr>
        <p:spPr>
          <a:xfrm>
            <a:off x="2058168" y="5080035"/>
            <a:ext cx="1529542" cy="14065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1465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zv. nelineárne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zadania</a:t>
            </a:r>
            <a:b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ich zmes (lineárne a nelineárne)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764" y="2634174"/>
            <a:ext cx="3238952" cy="28007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598" y="2634174"/>
            <a:ext cx="4031672" cy="273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0263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Nelineárne zadania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riešené 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kladnej štvrti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6996" y="2461575"/>
            <a:ext cx="4600000" cy="342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8398" y="3117273"/>
            <a:ext cx="4353907" cy="322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752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Prečo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 a geometria neboli problematické</a:t>
            </a:r>
            <a:b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prechod z algebrických riešení na geometrické po roku 2000 -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Žiaci, ktorí sa chystali na vysokú školu tak išli do gymnázia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 väčší výber študentov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Učili sa deskriptívnu geometriu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Boli k dispozícii knihy pre zlepšenie priestorového videnia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technických školách bolo technické kreslenie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kde sa učili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axonometriu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priemety, rezy ... 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ok 4" descr="Pál Imre: Térgeometria a műszaki gyakorlatban (Tankönyvkiadó, 1973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629" y="3990109"/>
            <a:ext cx="1808682" cy="28678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923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 „bezbariérová“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Slovensku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aj v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Maďarsku sa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ukázalo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že záujem o matematiku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poklesol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„druh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duševnej choroby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základné nedostatky so základnými matematickými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operáciami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neovládajú ani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jednoduchú tabuľku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hodnôt</a:t>
            </a:r>
            <a:endParaRPr lang="sk-S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nenarábali dosť 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číslicami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duševné problémy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dyskalkúlia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strach – vyberú si školy, kde matematika vôbec nie je ...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0847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stredných škôl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130520"/>
              </p:ext>
            </p:extLst>
          </p:nvPr>
        </p:nvGraphicFramePr>
        <p:xfrm>
          <a:off x="922712" y="1825625"/>
          <a:ext cx="10431087" cy="4209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0375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Nasaďme si ružové okuliare aby sme videli krajšiu budúcnosť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 descr="Takto pred 10 rokmi: Nový iPad 3G, satelitné 3D vysielanie aj ..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7235" y="1837111"/>
            <a:ext cx="6190519" cy="359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053244" y="5600195"/>
            <a:ext cx="419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716" y="1837111"/>
            <a:ext cx="1524000" cy="1524000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178" y="4177145"/>
            <a:ext cx="2505075" cy="1828800"/>
          </a:xfrm>
          <a:prstGeom prst="rect">
            <a:avLst/>
          </a:prstGeom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err="1" smtClean="0"/>
              <a:t>Odorný</a:t>
            </a:r>
            <a:r>
              <a:rPr lang="sk-SK" dirty="0" smtClean="0"/>
              <a:t> seminár - Rozvoj priestorovej predstavivosti - Nitra, 4.09.2020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293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Našim cieľom je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pomáhať a obohatiť študentov s matematickými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schopnosťami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postačujúcimi vedomosťami logického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myslenia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aby pochopili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tabuľku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hodnôt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hlavne to zadanie vedeli nakresliť a 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pochopiť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náročné optimalizačné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úlohy nielen algebricky ale 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geometrickým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ovládať a používať matematické symboly (čísla a operátory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aby boli schopní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interpretovať grafické úlohy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338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Úspešnosť žiakov po krajoch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079688267"/>
              </p:ext>
            </p:extLst>
          </p:nvPr>
        </p:nvGraphicFramePr>
        <p:xfrm>
          <a:off x="2858815" y="2017986"/>
          <a:ext cx="5402316" cy="3773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221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čom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prejavuje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nedostatočná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pripravenosť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geometrie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+7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sk-SK" dirty="0" smtClean="0"/>
                  <a:t> </a:t>
                </a:r>
                <a:r>
                  <a:rPr lang="hu-HU" dirty="0" err="1"/>
                  <a:t>za</a:t>
                </a:r>
                <a:r>
                  <a:rPr lang="hu-HU" dirty="0"/>
                  <a:t> </a:t>
                </a:r>
                <a:r>
                  <a:rPr lang="hu-HU" dirty="0" err="1" smtClean="0"/>
                  <a:t>podmienok</a:t>
                </a:r>
                <a:r>
                  <a:rPr lang="hu-HU" dirty="0" smtClean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≤20  (1. 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𝑝𝑟𝑒𝑣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𝑑𝑧𝑘𝑎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+7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≤21 (2. 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𝑝𝑟𝑒𝑣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𝑑𝑧𝑘𝑎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r>
                  <a:rPr lang="sk-SK" dirty="0" smtClean="0"/>
                  <a:t> </a:t>
                </a:r>
              </a:p>
              <a:p>
                <a:pPr marL="0" indent="0">
                  <a:buNone/>
                </a:pPr>
                <a:endParaRPr lang="sk-SK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hu-HU" dirty="0"/>
                  <a:t>,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sk-SK" dirty="0" smtClean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56183" y="4422543"/>
            <a:ext cx="6817207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4x + 5y = 20; dosadíme napríklad x = 0, potom je y = 4, čo udáva bod [0; 4]; a potom, nakreslením ďalších bodov, že opačne sa postupuje, keď y=0, tak x=5.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Teda priamku možno nakresliť pomocou týchto dvoch bodov [0; 4] a [5; 0]. Druhá priamka pomocou [7;  0] a </a:t>
            </a:r>
            <a:r>
              <a:rPr kumimoji="0" lang="sk-SK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[0; 3] </a:t>
            </a:r>
            <a:endParaRPr kumimoji="0" lang="sk-SK" altLang="sk-S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Obrázok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3390" y="3765665"/>
            <a:ext cx="3458094" cy="231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86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Problémy s 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polrovinami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ich spoločnými množinami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473" y="2377441"/>
            <a:ext cx="4264429" cy="3034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5048" y="3018991"/>
            <a:ext cx="3503641" cy="186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126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Hľadanie optimálneho riešenia v lineárnom programovaní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8385" y="2529440"/>
            <a:ext cx="5692576" cy="332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ĺžnik 5"/>
          <p:cNvSpPr/>
          <p:nvPr/>
        </p:nvSpPr>
        <p:spPr>
          <a:xfrm>
            <a:off x="2430041" y="3360713"/>
            <a:ext cx="476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Times New Roman" panose="02020603050405020304" pitchFamily="18" charset="0"/>
                <a:ea typeface="Calibri" panose="020F0502020204030204" pitchFamily="34" charset="0"/>
              </a:rPr>
              <a:t>f*</a:t>
            </a:r>
            <a:endParaRPr lang="sk-SK" dirty="0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248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 zadanie sa dá riešiť geometricky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Keď nás </a:t>
            </a:r>
            <a:r>
              <a:rPr lang="sk-SK" dirty="0" err="1" smtClean="0"/>
              <a:t>koronakríza</a:t>
            </a:r>
            <a:r>
              <a:rPr lang="sk-SK" dirty="0" smtClean="0"/>
              <a:t> položí na lopatky</a:t>
            </a:r>
          </a:p>
          <a:p>
            <a:pPr marL="0" indent="0">
              <a:buNone/>
            </a:pPr>
            <a:r>
              <a:rPr lang="sk-SK" dirty="0" smtClean="0"/>
              <a:t>(vidíme, že najväčší problém má práve cestovný ruch...)</a:t>
            </a:r>
          </a:p>
          <a:p>
            <a:pPr marL="0" indent="0">
              <a:buNone/>
            </a:pPr>
            <a:r>
              <a:rPr lang="sk-SK" dirty="0" smtClean="0"/>
              <a:t>Ubytovne, turistické chatky boli nútené v mesiaci apríl-máj</a:t>
            </a:r>
          </a:p>
          <a:p>
            <a:pPr marL="0" indent="0">
              <a:buNone/>
            </a:pPr>
            <a:r>
              <a:rPr lang="sk-SK" dirty="0" smtClean="0"/>
              <a:t>prepustiť až 70 % zamestnancov (napríklad na Orave)</a:t>
            </a:r>
          </a:p>
          <a:p>
            <a:pPr marL="0" indent="0">
              <a:buNone/>
            </a:pPr>
            <a:r>
              <a:rPr lang="sk-SK" dirty="0" smtClean="0"/>
              <a:t>Ktoré firmy mali rezervy ?</a:t>
            </a:r>
          </a:p>
          <a:p>
            <a:pPr marL="0" indent="0">
              <a:buNone/>
            </a:pPr>
            <a:r>
              <a:rPr lang="sk-SK" dirty="0" smtClean="0"/>
              <a:t>Ktoré prežili toto zložité obdobie ?</a:t>
            </a:r>
          </a:p>
          <a:p>
            <a:pPr marL="0" indent="0">
              <a:buNone/>
            </a:pPr>
            <a:r>
              <a:rPr lang="sk-SK" dirty="0" smtClean="0"/>
              <a:t>Ktoré boli nútené predať a za akú cenu ?</a:t>
            </a:r>
          </a:p>
          <a:p>
            <a:pPr marL="0" indent="0">
              <a:buNone/>
            </a:pPr>
            <a:r>
              <a:rPr lang="sk-SK" dirty="0" smtClean="0"/>
              <a:t>Aké sú naše predpoklady v budúcnosti </a:t>
            </a:r>
            <a:r>
              <a:rPr lang="sk-SK" dirty="0" smtClean="0"/>
              <a:t>? Odpoveď: ktorí vedeli počítať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377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Maximálna </a:t>
            </a:r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cena požadovaná predávajúcim </a:t>
            </a: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b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minimálnej cene, za ktorú chce ten majetok nadobudnúť kupujúci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jekt pre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sk-SK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sk-SK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*=</a:t>
                </a:r>
                <a:r>
                  <a:rPr lang="sk-SK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sk-SK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   </a:t>
                </a:r>
                <a:endParaRPr lang="sk-SK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k-SK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´=</m:t>
                      </m:r>
                      <m:d>
                        <m:dPr>
                          <m:ctrlPr>
                            <a:rPr lang="sk-S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sk-SK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sk-SK" dirty="0"/>
              </a:p>
              <a:p>
                <a:pPr marL="0" indent="0">
                  <a:buNone/>
                </a:pPr>
                <a:r>
                  <a:rPr lang="sk-SK" dirty="0" smtClean="0"/>
                  <a:t>DUÁL</a:t>
                </a:r>
              </a:p>
              <a:p>
                <a:pPr marL="0" indent="0">
                  <a:buNone/>
                </a:pPr>
                <a:endParaRPr lang="sk-SK" dirty="0"/>
              </a:p>
              <a:p>
                <a:pPr marL="0" indent="0">
                  <a:buNone/>
                </a:pPr>
                <a:r>
                  <a:rPr lang="hu-HU" dirty="0"/>
                  <a:t>min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20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+21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k-SK" dirty="0" smtClean="0"/>
                  <a:t> </a:t>
                </a:r>
                <a:r>
                  <a:rPr lang="hu-HU" dirty="0" err="1"/>
                  <a:t>za</a:t>
                </a:r>
                <a:r>
                  <a:rPr lang="hu-HU" dirty="0"/>
                  <a:t> </a:t>
                </a:r>
                <a:r>
                  <a:rPr lang="hu-HU" dirty="0" err="1"/>
                  <a:t>podmienok</a:t>
                </a:r>
                <a:r>
                  <a:rPr lang="hu-H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hu-HU">
                                <a:latin typeface="Cambria Math" panose="02040503050406030204" pitchFamily="18" charset="0"/>
                              </a:rPr>
                              <m:t>4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hu-HU">
                                <a:latin typeface="Cambria Math" panose="02040503050406030204" pitchFamily="18" charset="0"/>
                              </a:rPr>
                              <m:t>+3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≥2</m:t>
                            </m:r>
                          </m:e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+7</m:t>
                            </m:r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≥7</m:t>
                            </m:r>
                          </m:e>
                        </m:eqArr>
                      </m:e>
                    </m:d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≥0;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sk-SK" dirty="0"/>
              </a:p>
            </p:txBody>
          </p:sp>
        </mc:Choice>
        <mc:Fallback>
          <p:sp>
            <p:nvSpPr>
              <p:cNvPr id="3" name="Zástupný objekt pre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BlokTextu 3"/>
          <p:cNvSpPr txBox="1"/>
          <p:nvPr/>
        </p:nvSpPr>
        <p:spPr>
          <a:xfrm>
            <a:off x="3584027" y="5807631"/>
            <a:ext cx="625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Najnovšie kapitoly matematiky už obsahujú geometrické riešenia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Odorný seminár - Rozvoj priestorovej predstavivosti - Nitra, 4.09.2020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593838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670</Words>
  <Application>Microsoft Office PowerPoint</Application>
  <PresentationFormat>Širokouhlá</PresentationFormat>
  <Paragraphs>110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Motív balíka Office</vt:lpstr>
      <vt:lpstr>Prečo je potrebný rozvoj priestorovej predstavivosti</vt:lpstr>
      <vt:lpstr>Matematika „bezbariérová“</vt:lpstr>
      <vt:lpstr>Našim cieľom je</vt:lpstr>
      <vt:lpstr>Úspešnosť žiakov po krajoch</vt:lpstr>
      <vt:lpstr>V čom sa prejavuje nedostatočná pripravenosť z geometrie</vt:lpstr>
      <vt:lpstr>Problémy s polrovinami, a ich spoločnými množinami</vt:lpstr>
      <vt:lpstr>Hľadanie optimálneho riešenia v lineárnom programovaní</vt:lpstr>
      <vt:lpstr>Teda zadanie sa dá riešiť geometricky</vt:lpstr>
      <vt:lpstr>Maximálna cena požadovaná predávajúcim = minimálnej cene, za ktorú chce ten majetok nadobudnúť kupujúci</vt:lpstr>
      <vt:lpstr>Znovu ide len o kreslenie priamok a polrovín</vt:lpstr>
      <vt:lpstr>Polroviny duálu (ružové a zelené pole) a z nich vytvorená spoločná množina (modrá) </vt:lpstr>
      <vt:lpstr>Pri minimalizácii sa blížime k spoločnému útvaru zdola s rovnobežkami hlavnej funkcie (červené čiary) </vt:lpstr>
      <vt:lpstr>f*= f*  optimá sa rovnajú</vt:lpstr>
      <vt:lpstr>Problém s priestorovým videním </vt:lpstr>
      <vt:lpstr>Ako sa postupne zisťuje spoločná množina 2 priestorových útvarov – rezy kocky </vt:lpstr>
      <vt:lpstr>Monopolista - monopsonista</vt:lpstr>
      <vt:lpstr>tzv. nelineárne zadania a ich zmes (lineárne a nelineárne)</vt:lpstr>
      <vt:lpstr>Nelineárne zadania riešené v kladnej štvrti</vt:lpstr>
      <vt:lpstr>Prečo matematika a geometria neboli problematické - prechod z algebrických riešení na geometrické po roku 2000 -</vt:lpstr>
      <vt:lpstr>Typy stredných škôl</vt:lpstr>
      <vt:lpstr>Nasaďme si ružové okuliare aby sme videli krajšiu budúcnosť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rozvoja priestorovej predstavivosti</dc:title>
  <dc:creator>Tóth Attila</dc:creator>
  <cp:lastModifiedBy>Tóth Attila</cp:lastModifiedBy>
  <cp:revision>17</cp:revision>
  <dcterms:created xsi:type="dcterms:W3CDTF">2020-08-24T07:23:47Z</dcterms:created>
  <dcterms:modified xsi:type="dcterms:W3CDTF">2020-09-02T06:36:28Z</dcterms:modified>
</cp:coreProperties>
</file>